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Playfair Display"/>
      <p:regular r:id="rId20"/>
      <p:bold r:id="rId21"/>
      <p:italic r:id="rId22"/>
      <p:boldItalic r:id="rId23"/>
    </p:embeddedFont>
    <p:embeddedFont>
      <p:font typeface="Old Standard TT"/>
      <p:regular r:id="rId24"/>
      <p:bold r:id="rId25"/>
      <p: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OldStandardT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19" Type="http://schemas.openxmlformats.org/officeDocument/2006/relationships/font" Target="fonts/Economica-boldItalic.fntdata"/><Relationship Id="rId18" Type="http://schemas.openxmlformats.org/officeDocument/2006/relationships/font" Target="fonts/Economic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71875"/>
            <a:ext cx="8118600" cy="18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741B47"/>
                </a:solidFill>
                <a:latin typeface="Economica"/>
                <a:ea typeface="Economica"/>
                <a:cs typeface="Economica"/>
                <a:sym typeface="Economica"/>
              </a:rPr>
              <a:t>VOLUME CONTROL USING HAND  GESTURE AND FINGER COUNTER IN HAND</a:t>
            </a:r>
            <a:endParaRPr sz="4300">
              <a:solidFill>
                <a:srgbClr val="741B47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46500" y="321475"/>
            <a:ext cx="7383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Oswald"/>
                <a:ea typeface="Oswald"/>
                <a:cs typeface="Oswald"/>
                <a:sym typeface="Oswald"/>
              </a:rPr>
              <a:t>Exploratory Project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Oswald"/>
                <a:ea typeface="Oswald"/>
                <a:cs typeface="Oswald"/>
                <a:sym typeface="Oswald"/>
              </a:rPr>
              <a:t>                            </a:t>
            </a:r>
            <a:r>
              <a:rPr lang="en" sz="3200">
                <a:latin typeface="Oswald"/>
                <a:ea typeface="Oswald"/>
                <a:cs typeface="Oswald"/>
                <a:sym typeface="Oswald"/>
              </a:rPr>
              <a:t>Semester-IV 2020-21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600800" y="4456125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233100" y="4456125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50925" y="3991375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1909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435125" y="3991375"/>
            <a:ext cx="53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41B4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Mentored By:-</a:t>
            </a:r>
            <a:endParaRPr sz="1700">
              <a:solidFill>
                <a:srgbClr val="741B4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41B4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</a:t>
            </a:r>
            <a:r>
              <a:rPr b="1" lang="en" sz="2100">
                <a:solidFill>
                  <a:srgbClr val="741B47"/>
                </a:solidFill>
                <a:latin typeface="Economica"/>
                <a:ea typeface="Economica"/>
                <a:cs typeface="Economica"/>
                <a:sym typeface="Economica"/>
              </a:rPr>
              <a:t>Prof</a:t>
            </a:r>
            <a:r>
              <a:rPr b="1" lang="en" sz="2100">
                <a:solidFill>
                  <a:srgbClr val="660000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r>
              <a:rPr lang="en" sz="2100">
                <a:solidFill>
                  <a:srgbClr val="66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n" sz="1900">
                <a:solidFill>
                  <a:srgbClr val="741B4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Vishwambhar Nath Mishra</a:t>
            </a:r>
            <a:endParaRPr b="1" sz="1900">
              <a:solidFill>
                <a:srgbClr val="741B4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0" y="959600"/>
            <a:ext cx="851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Oswald"/>
                <a:ea typeface="Oswald"/>
                <a:cs typeface="Oswald"/>
                <a:sym typeface="Oswald"/>
              </a:rPr>
              <a:t>                                    Project By:-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346725" y="1789525"/>
            <a:ext cx="67188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                              Abhinandan Agarwal (19095001)</a:t>
            </a:r>
            <a:endParaRPr sz="25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                               Abhineet Anand(19095002)</a:t>
            </a:r>
            <a:endParaRPr sz="25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                               Abhishek Maurya(19095003)</a:t>
            </a:r>
            <a:endParaRPr sz="25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                                                      Aditya Agarwal(19095004)</a:t>
            </a:r>
            <a:endParaRPr sz="20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427425" y="4214300"/>
            <a:ext cx="354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         Thank You</a:t>
            </a:r>
            <a:endParaRPr sz="32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621500" y="439350"/>
            <a:ext cx="7458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0C343D"/>
                </a:solidFill>
                <a:latin typeface="Oswald"/>
                <a:ea typeface="Oswald"/>
                <a:cs typeface="Oswald"/>
                <a:sym typeface="Oswald"/>
              </a:rPr>
              <a:t>Aim and Objectives</a:t>
            </a:r>
            <a:endParaRPr sz="3300">
              <a:solidFill>
                <a:srgbClr val="0C343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C343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project aims to create interaction between machine hardware and hand gestures using landmarks on hand to minimise the use of hardware.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 our objective is to create some applications of this through which we can illustrate the use of our project.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project includes:-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Volume controller using hand movement.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Counter using hand landmarks of fingers.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37975" y="590450"/>
            <a:ext cx="24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OVERVIEW</a:t>
            </a:r>
            <a:endParaRPr sz="30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00" y="1483675"/>
            <a:ext cx="6552549" cy="26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69175" y="4395600"/>
            <a:ext cx="682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Workflow</a:t>
            </a:r>
            <a:r>
              <a:rPr lang="en" sz="2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to make hand module .</a:t>
            </a:r>
            <a:endParaRPr sz="26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629000" y="4395600"/>
            <a:ext cx="1102200" cy="4200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38" y="99900"/>
            <a:ext cx="622861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09950" y="590450"/>
            <a:ext cx="192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We used hand module 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138950" y="896750"/>
            <a:ext cx="2020800" cy="6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28025" y="2269975"/>
            <a:ext cx="1758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To make volume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controller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and counter 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852875" y="1364600"/>
            <a:ext cx="91800" cy="8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5400000">
            <a:off x="668975" y="3706775"/>
            <a:ext cx="689100" cy="321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385775" y="428625"/>
            <a:ext cx="800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Hand Module</a:t>
            </a:r>
            <a:endParaRPr b="1" sz="25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64375" y="1210875"/>
            <a:ext cx="738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work of hand module is divided into two parts :</a:t>
            </a:r>
            <a:endParaRPr sz="2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13525" y="1823850"/>
            <a:ext cx="833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Palm detection model:</a:t>
            </a:r>
            <a:b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It basically detect hand from feed and detects 21 points on palm as shown in below    </a:t>
            </a: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figure</a:t>
            </a: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871475" y="2821050"/>
            <a:ext cx="703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Hand tracking model :</a:t>
            </a:r>
            <a:b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It finds </a:t>
            </a: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coordinates</a:t>
            </a: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of those 21 points on the detected palm with their          corresponding ID’s.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00" y="170575"/>
            <a:ext cx="7509224" cy="36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2016825" y="275550"/>
            <a:ext cx="485400" cy="498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8"/>
          <p:cNvCxnSpPr>
            <a:endCxn id="102" idx="2"/>
          </p:cNvCxnSpPr>
          <p:nvPr/>
        </p:nvCxnSpPr>
        <p:spPr>
          <a:xfrm flipH="1" rot="10800000">
            <a:off x="839625" y="524850"/>
            <a:ext cx="117720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8"/>
          <p:cNvCxnSpPr/>
          <p:nvPr/>
        </p:nvCxnSpPr>
        <p:spPr>
          <a:xfrm flipH="1">
            <a:off x="800300" y="708550"/>
            <a:ext cx="65700" cy="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813525" y="800400"/>
            <a:ext cx="1443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/>
        </p:nvSpPr>
        <p:spPr>
          <a:xfrm>
            <a:off x="91850" y="892250"/>
            <a:ext cx="1509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ID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corresponding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to top of index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finger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is 8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478800" y="3960950"/>
            <a:ext cx="721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9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chart shows relation of points with respect to ID’s</a:t>
            </a:r>
            <a:endParaRPr sz="2200">
              <a:solidFill>
                <a:srgbClr val="BF9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750100" y="439350"/>
            <a:ext cx="7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10750" y="353625"/>
            <a:ext cx="8497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Volume Controller using Hand Movement</a:t>
            </a:r>
            <a:endParaRPr sz="27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00" y="1014475"/>
            <a:ext cx="4477501" cy="24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2899775" y="2033800"/>
            <a:ext cx="3634500" cy="249300"/>
          </a:xfrm>
          <a:prstGeom prst="leftArrow">
            <a:avLst>
              <a:gd fmla="val 9078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6761350" y="1338375"/>
            <a:ext cx="2046900" cy="1477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Here we can see that changing the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distance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between index finger and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thumb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increases and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decreases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volume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correspondingly.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086250" y="3988850"/>
            <a:ext cx="2873700" cy="615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Here we can see computer volume being changed.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752650" y="3477100"/>
            <a:ext cx="131100" cy="45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117900" y="385775"/>
            <a:ext cx="797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Old Standard TT"/>
                <a:ea typeface="Old Standard TT"/>
                <a:cs typeface="Old Standard TT"/>
                <a:sym typeface="Old Standard TT"/>
              </a:rPr>
              <a:t>Counter using Hand Landmark of Finger</a:t>
            </a:r>
            <a:endParaRPr b="1"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475"/>
            <a:ext cx="4419600" cy="331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2860400" y="1850075"/>
            <a:ext cx="2978700" cy="2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088225" y="1561425"/>
            <a:ext cx="2296200" cy="14160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relative </a:t>
            </a:r>
            <a:r>
              <a:rPr lang="en"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positions</a:t>
            </a:r>
            <a:r>
              <a:rPr lang="en"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of 21 points this counter counts number of finger we are showing to camera.</a:t>
            </a:r>
            <a:endParaRPr sz="16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20"/>
          <p:cNvSpPr/>
          <p:nvPr/>
        </p:nvSpPr>
        <p:spPr>
          <a:xfrm rot="763932">
            <a:off x="1184726" y="3517122"/>
            <a:ext cx="3858989" cy="1051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5458400" y="3660800"/>
            <a:ext cx="2847300" cy="738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Here we show our output calculated</a:t>
            </a:r>
            <a:endParaRPr sz="1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525075" y="360775"/>
            <a:ext cx="47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ld Standard TT"/>
                <a:ea typeface="Old Standard TT"/>
                <a:cs typeface="Old Standard TT"/>
                <a:sym typeface="Old Standard TT"/>
              </a:rPr>
              <a:t>Conclusion and future</a:t>
            </a:r>
            <a:endParaRPr b="1"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60750" y="1689550"/>
            <a:ext cx="8422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 can conclude that our </a:t>
            </a: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exploration</a:t>
            </a: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on this project can be good be use in various </a:t>
            </a: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fields in daily life. This will reduce the human dependency on hardware. 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 this time of pandemic we are avoiding touch to any surface. By our project we can make smart control systems which minimizes human touch.</a:t>
            </a:r>
            <a:b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have tremendous future use like - smart homes, high security systems etc.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